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83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0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1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8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0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2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7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110FB-C645-489F-84EA-D60884643C2C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3998-44A0-4347-9951-C9A4376A2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 Configurations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0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3" y="25667"/>
            <a:ext cx="3576587" cy="1143000"/>
          </a:xfrm>
        </p:spPr>
        <p:txBody>
          <a:bodyPr/>
          <a:lstStyle/>
          <a:p>
            <a:r>
              <a:rPr lang="en-US" dirty="0" smtClean="0"/>
              <a:t>Shorthand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639533"/>
          </a:xfrm>
        </p:spPr>
        <p:txBody>
          <a:bodyPr/>
          <a:lstStyle/>
          <a:p>
            <a:r>
              <a:rPr lang="en-US" dirty="0" smtClean="0"/>
              <a:t>The Noble gases are especially stable.  They are used as a point of reference because of this.</a:t>
            </a:r>
          </a:p>
          <a:p>
            <a:r>
              <a:rPr lang="en-US" dirty="0" smtClean="0"/>
              <a:t>To write a shorthand configuration, you need to follow the steps in order: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537597"/>
            <a:ext cx="5054065" cy="332040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8520363" y="2091891"/>
            <a:ext cx="228600" cy="175260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11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Find your element on the periodic table.  Identify the atomic number of your element from its box on the PT.</a:t>
            </a:r>
          </a:p>
          <a:p>
            <a:r>
              <a:rPr lang="en-US" dirty="0" smtClean="0"/>
              <a:t>2. Locate the Noble gas that has an atomic number closest to your atomic number without going over.</a:t>
            </a:r>
          </a:p>
          <a:p>
            <a:pPr lvl="1"/>
            <a:r>
              <a:rPr lang="en-US" dirty="0" smtClean="0"/>
              <a:t>Ex. As has an atomic number of 33.  Argon would be the closest Noble gas (atomic number 18).</a:t>
            </a:r>
          </a:p>
        </p:txBody>
      </p:sp>
    </p:spTree>
    <p:extLst>
      <p:ext uri="{BB962C8B-B14F-4D97-AF65-F5344CB8AC3E}">
        <p14:creationId xmlns:p14="http://schemas.microsoft.com/office/powerpoint/2010/main" val="4099214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172200"/>
          </a:xfrm>
        </p:spPr>
        <p:txBody>
          <a:bodyPr/>
          <a:lstStyle/>
          <a:p>
            <a:r>
              <a:rPr lang="en-US" dirty="0" smtClean="0"/>
              <a:t>3. Put the symbol for the Noble gas in brackets.   [</a:t>
            </a:r>
            <a:r>
              <a:rPr lang="en-US" dirty="0" err="1" smtClean="0"/>
              <a:t>Ar</a:t>
            </a:r>
            <a:r>
              <a:rPr lang="en-US" dirty="0" smtClean="0"/>
              <a:t>]</a:t>
            </a:r>
          </a:p>
          <a:p>
            <a:r>
              <a:rPr lang="en-US" dirty="0" smtClean="0"/>
              <a:t>4. Each Noble gas represents a configuration that ends with a filled p sublevel (p</a:t>
            </a:r>
            <a:r>
              <a:rPr lang="en-US" baseline="30000" dirty="0" smtClean="0"/>
              <a:t>6</a:t>
            </a:r>
            <a:r>
              <a:rPr lang="en-US" dirty="0" smtClean="0"/>
              <a:t>).  He is the exception- it ends 1s</a:t>
            </a:r>
            <a:r>
              <a:rPr lang="en-US" baseline="30000" dirty="0" smtClean="0"/>
              <a:t>2</a:t>
            </a:r>
            <a:r>
              <a:rPr lang="en-US" dirty="0" smtClean="0"/>
              <a:t>.  Ne ends in 2</a:t>
            </a:r>
            <a:r>
              <a:rPr lang="en-US" dirty="0" smtClean="0"/>
              <a:t> p</a:t>
            </a:r>
            <a:r>
              <a:rPr lang="en-US" baseline="30000" dirty="0" smtClean="0"/>
              <a:t>6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 ends 3p</a:t>
            </a:r>
            <a:r>
              <a:rPr lang="en-US" baseline="30000" dirty="0" smtClean="0"/>
              <a:t>6</a:t>
            </a:r>
            <a:r>
              <a:rPr lang="en-US" dirty="0" smtClean="0"/>
              <a:t>, etc.  The principal quantum number in the front tells how many boxes down in the column it is (</a:t>
            </a:r>
            <a:r>
              <a:rPr lang="en-US" dirty="0" err="1" smtClean="0"/>
              <a:t>Ar</a:t>
            </a:r>
            <a:r>
              <a:rPr lang="en-US" dirty="0" smtClean="0"/>
              <a:t> is the third element down).</a:t>
            </a:r>
          </a:p>
          <a:p>
            <a:r>
              <a:rPr lang="en-US" dirty="0" smtClean="0"/>
              <a:t>5. Find the sublevel represented by the Noble gas on your </a:t>
            </a:r>
            <a:r>
              <a:rPr lang="en-US" dirty="0" err="1" smtClean="0"/>
              <a:t>Aufbau</a:t>
            </a:r>
            <a:r>
              <a:rPr lang="en-US" dirty="0" smtClean="0"/>
              <a:t> diagram.  </a:t>
            </a:r>
            <a:r>
              <a:rPr lang="en-US" dirty="0" err="1" smtClean="0"/>
              <a:t>Ar</a:t>
            </a:r>
            <a:r>
              <a:rPr lang="en-US" dirty="0" smtClean="0"/>
              <a:t> is </a:t>
            </a:r>
            <a:r>
              <a:rPr lang="en-US" dirty="0" smtClean="0"/>
              <a:t>3p</a:t>
            </a:r>
            <a:r>
              <a:rPr lang="en-US" baseline="30000" dirty="0" smtClean="0"/>
              <a:t>6</a:t>
            </a:r>
            <a:r>
              <a:rPr lang="en-US" dirty="0" smtClean="0"/>
              <a:t>, so find that sublevel on the diagram.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0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6. Subtract the number of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electrons in the Noble gas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from your element.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As has 33 - </a:t>
            </a:r>
            <a:r>
              <a:rPr lang="en-US" dirty="0" err="1" smtClean="0"/>
              <a:t>Ar</a:t>
            </a:r>
            <a:r>
              <a:rPr lang="en-US" dirty="0" smtClean="0"/>
              <a:t> has 18 = 15 electrons 							remaining</a:t>
            </a:r>
          </a:p>
          <a:p>
            <a:pPr marL="0" indent="0">
              <a:buNone/>
            </a:pPr>
            <a:r>
              <a:rPr lang="en-US" dirty="0" smtClean="0"/>
              <a:t>7. Start with the next sublevel on the diagram.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Ex. Since </a:t>
            </a:r>
            <a:r>
              <a:rPr lang="en-US" dirty="0" err="1" smtClean="0"/>
              <a:t>Ar</a:t>
            </a:r>
            <a:r>
              <a:rPr lang="en-US" dirty="0" smtClean="0"/>
              <a:t> has the 3p sublevel filled, we 	would start with the 4s sublevel.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0" y="381000"/>
            <a:ext cx="3143250" cy="2571750"/>
          </a:xfrm>
          <a:prstGeom prst="rect">
            <a:avLst/>
          </a:prstGeom>
        </p:spPr>
      </p:pic>
      <p:sp>
        <p:nvSpPr>
          <p:cNvPr id="5" name="Donut 4"/>
          <p:cNvSpPr/>
          <p:nvPr/>
        </p:nvSpPr>
        <p:spPr>
          <a:xfrm>
            <a:off x="6629400" y="1143000"/>
            <a:ext cx="685800" cy="609600"/>
          </a:xfrm>
          <a:prstGeom prst="donut">
            <a:avLst>
              <a:gd name="adj" fmla="val 1234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59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8. Fill the sublevels with the remaining electrons just as you normally would until you run out of electrons.</a:t>
            </a:r>
          </a:p>
          <a:p>
            <a:pPr lvl="1"/>
            <a:r>
              <a:rPr lang="en-US" dirty="0" smtClean="0"/>
              <a:t>Ex. We have 15 remaining.  4s would hold 2, 3d would hold 10, and the remaining 3 electrons go in the 4p sublevel.</a:t>
            </a:r>
          </a:p>
          <a:p>
            <a:r>
              <a:rPr lang="en-US" dirty="0" smtClean="0"/>
              <a:t>9.  Completed shorthand electron configuration:  [</a:t>
            </a:r>
            <a:r>
              <a:rPr lang="en-US" dirty="0" err="1" smtClean="0"/>
              <a:t>Ar</a:t>
            </a:r>
            <a:r>
              <a:rPr lang="en-US" dirty="0" smtClean="0"/>
              <a:t>] 4s</a:t>
            </a:r>
            <a:r>
              <a:rPr lang="en-US" baseline="30000" dirty="0" smtClean="0"/>
              <a:t>2</a:t>
            </a:r>
            <a:r>
              <a:rPr lang="en-US" dirty="0" smtClean="0"/>
              <a:t>3d</a:t>
            </a:r>
            <a:r>
              <a:rPr lang="en-US" baseline="30000" dirty="0" smtClean="0"/>
              <a:t>10</a:t>
            </a:r>
            <a:r>
              <a:rPr lang="en-US" dirty="0" smtClean="0"/>
              <a:t>4p</a:t>
            </a:r>
            <a:r>
              <a:rPr lang="en-US" baseline="30000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42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Dot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To draw a dot diagram, you place the symbol for your element in the center.</a:t>
            </a:r>
          </a:p>
          <a:p>
            <a:r>
              <a:rPr lang="en-US" dirty="0" smtClean="0"/>
              <a:t>2. The number of dots placed around the symbol is calculated from the electron configuration.  Count all electrons in sublevels with the </a:t>
            </a:r>
            <a:r>
              <a:rPr lang="en-US" b="1" i="1" dirty="0" smtClean="0">
                <a:solidFill>
                  <a:srgbClr val="FF0000"/>
                </a:solidFill>
              </a:rPr>
              <a:t>highest principal quantum number</a:t>
            </a:r>
            <a:r>
              <a:rPr lang="en-US" dirty="0" smtClean="0"/>
              <a:t> in the front.</a:t>
            </a:r>
          </a:p>
          <a:p>
            <a:pPr lvl="1"/>
            <a:r>
              <a:rPr lang="en-US" dirty="0" smtClean="0"/>
              <a:t>Ex. </a:t>
            </a:r>
            <a:r>
              <a:rPr lang="en-US" dirty="0" smtClean="0"/>
              <a:t>[</a:t>
            </a:r>
            <a:r>
              <a:rPr lang="en-US" dirty="0" err="1" smtClean="0"/>
              <a:t>Ar</a:t>
            </a:r>
            <a:r>
              <a:rPr lang="en-US" dirty="0" smtClean="0"/>
              <a:t>] 4s</a:t>
            </a:r>
            <a:r>
              <a:rPr lang="en-US" baseline="30000" dirty="0" smtClean="0"/>
              <a:t>2</a:t>
            </a:r>
            <a:r>
              <a:rPr lang="en-US" dirty="0" smtClean="0"/>
              <a:t>3d</a:t>
            </a:r>
            <a:r>
              <a:rPr lang="en-US" baseline="30000" dirty="0" smtClean="0"/>
              <a:t>10</a:t>
            </a:r>
            <a:r>
              <a:rPr lang="en-US" dirty="0" smtClean="0"/>
              <a:t>4p</a:t>
            </a:r>
            <a:r>
              <a:rPr lang="en-US" baseline="30000" dirty="0" smtClean="0"/>
              <a:t>3 </a:t>
            </a:r>
            <a:r>
              <a:rPr lang="en-US" dirty="0" smtClean="0"/>
              <a:t>      for a total of 5 dots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5638800"/>
            <a:ext cx="304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505200" y="5654842"/>
            <a:ext cx="304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750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Place the correct number of dots around the symbol, making a square around the symbol (max of two on a side).</a:t>
            </a:r>
          </a:p>
          <a:p>
            <a:pPr lvl="1"/>
            <a:r>
              <a:rPr lang="en-US" dirty="0" smtClean="0"/>
              <a:t>Ex. As needs 5 dots.</a:t>
            </a:r>
          </a:p>
          <a:p>
            <a:pPr lvl="1"/>
            <a:endParaRPr lang="en-US" dirty="0"/>
          </a:p>
          <a:p>
            <a:pPr lvl="2"/>
            <a:r>
              <a:rPr lang="en-US" dirty="0" smtClean="0"/>
              <a:t>As</a:t>
            </a:r>
            <a:endParaRPr lang="en-US" dirty="0"/>
          </a:p>
        </p:txBody>
      </p:sp>
      <p:pic>
        <p:nvPicPr>
          <p:cNvPr id="1026" name="Picture 2" descr="http://chemistry11mrstandring.wikispaces.com/file/view/draw-lewis-dot-diagrams-200X200.jpg/140404639/248x203/draw-lewis-dot-diagrams-200X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36505" r="16252"/>
          <a:stretch/>
        </p:blipFill>
        <p:spPr bwMode="auto">
          <a:xfrm>
            <a:off x="6324600" y="2895600"/>
            <a:ext cx="1443789" cy="12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752600" y="410517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52600" y="46482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33600" y="431011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3600" y="44958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06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373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Electron Configurations</vt:lpstr>
      <vt:lpstr>Shorthand</vt:lpstr>
      <vt:lpstr>PowerPoint Presentation</vt:lpstr>
      <vt:lpstr>PowerPoint Presentation</vt:lpstr>
      <vt:lpstr>PowerPoint Presentation</vt:lpstr>
      <vt:lpstr>PowerPoint Presentation</vt:lpstr>
      <vt:lpstr>Dot Diagrams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Configurations</dc:title>
  <dc:creator>Bob</dc:creator>
  <cp:lastModifiedBy>Bob</cp:lastModifiedBy>
  <cp:revision>4</cp:revision>
  <dcterms:created xsi:type="dcterms:W3CDTF">2012-10-26T03:37:55Z</dcterms:created>
  <dcterms:modified xsi:type="dcterms:W3CDTF">2012-10-26T04:18:12Z</dcterms:modified>
</cp:coreProperties>
</file>